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2" r:id="rId4"/>
    <p:sldId id="273" r:id="rId5"/>
    <p:sldId id="264" r:id="rId6"/>
    <p:sldId id="263" r:id="rId7"/>
    <p:sldId id="258" r:id="rId8"/>
    <p:sldId id="262" r:id="rId9"/>
    <p:sldId id="269" r:id="rId10"/>
    <p:sldId id="270" r:id="rId11"/>
    <p:sldId id="271" r:id="rId12"/>
    <p:sldId id="275" r:id="rId13"/>
    <p:sldId id="276" r:id="rId14"/>
    <p:sldId id="277" r:id="rId15"/>
    <p:sldId id="278" r:id="rId16"/>
    <p:sldId id="261" r:id="rId17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11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32B6F7-C00C-4637-9BEC-C0EE3A4DD3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EFAE666-04BC-4652-9D2A-9ABD0F7941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14F53B6-8780-4762-A674-E72BBCBEE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82BDE-6A43-4AC8-8091-58E485E19027}" type="datetimeFigureOut">
              <a:rPr lang="es-CO" smtClean="0"/>
              <a:t>1/11/2022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0883375-08E6-4762-86B3-572E17DF7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B3DC82-9101-4F96-BC6D-5010FF658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231F-BC3A-4D0D-85C1-763BBED282E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76359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0E3D77-3EF9-4F6D-8BA1-134BF56E5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A0364AF-5E15-4516-B508-2B8ECB48AD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55ED808-77F0-4390-9E95-99355D847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82BDE-6A43-4AC8-8091-58E485E19027}" type="datetimeFigureOut">
              <a:rPr lang="es-CO" smtClean="0"/>
              <a:t>1/11/2022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D0970F2-BFED-4814-9D6B-48F3F0B17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B8CBDF-901D-4479-8AD5-FE59EF417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231F-BC3A-4D0D-85C1-763BBED282E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47664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AA9781-2997-45D4-A889-CCA907E9B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CBB6153-BE47-475E-A539-0067AEA3D7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4675FC9-D8CE-4382-BECD-122621CC0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82BDE-6A43-4AC8-8091-58E485E19027}" type="datetimeFigureOut">
              <a:rPr lang="es-CO" smtClean="0"/>
              <a:t>1/11/2022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0ACAC8-AAEF-4A1F-B839-0EFBEC8E5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7192E16-A263-42B0-A986-91238F362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231F-BC3A-4D0D-85C1-763BBED282E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5824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7275AF-9F50-47E3-9EEB-94E8155FF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C7946BA-EAE3-48EC-9053-582CAA247E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EADB41B-6403-45A3-BA8F-743B1D3FD9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4DE5635-4E14-4E59-84C0-4233C064F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82BDE-6A43-4AC8-8091-58E485E19027}" type="datetimeFigureOut">
              <a:rPr lang="es-CO" smtClean="0"/>
              <a:t>1/11/2022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34DCC4A-54FE-40B1-974C-A09133DF6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6B1EE53-CA41-4F86-876F-77001D0C9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231F-BC3A-4D0D-85C1-763BBED282E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39343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4318AA-FF67-4331-AA1A-CBBDE8B9E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D91DDA3-3FB1-4FF7-AE27-797FDCA36A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C4B9E30-10E3-48EC-839E-2B8C9CAE16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4064E3D-6974-49EF-AB9A-024A342ED4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94B1FF1-E3B9-4A5E-BDE0-F9CEF7F857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DC56106-83BD-4AA9-ABD2-890B105A3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82BDE-6A43-4AC8-8091-58E485E19027}" type="datetimeFigureOut">
              <a:rPr lang="es-CO" smtClean="0"/>
              <a:t>1/11/2022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30BD7AB-3E8F-4302-ACAE-58838CB4E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05F080A-1BC0-4BF2-96E3-DCAFFEFCF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231F-BC3A-4D0D-85C1-763BBED282E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13136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2F8BE7-BA11-4367-958F-933EAEEA10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AD4B86E-9014-407F-A612-21BA51744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82BDE-6A43-4AC8-8091-58E485E19027}" type="datetimeFigureOut">
              <a:rPr lang="es-CO" smtClean="0"/>
              <a:t>1/11/2022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6F34C44-4328-4DB6-A0A0-F1849A8424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44B3C11-C894-4E60-A2D8-A5EAE2D2D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231F-BC3A-4D0D-85C1-763BBED282E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04234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C2DBA7F-876D-4A9A-9F13-BBFB8BF00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82BDE-6A43-4AC8-8091-58E485E19027}" type="datetimeFigureOut">
              <a:rPr lang="es-CO" smtClean="0"/>
              <a:t>1/11/2022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EE0772A-BCD2-44DC-AA63-8CB611294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2BE3C3F-A95B-498A-8779-339275AE0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231F-BC3A-4D0D-85C1-763BBED282E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74606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E1811A-1DE0-42C9-8EFC-E82871F29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F67FEA-ACB2-4D49-9F67-E3E1DF481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0419742-9A4D-4027-A9BE-D47E599EEC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00E7E1E-0F3F-440F-AB10-EB8B90454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82BDE-6A43-4AC8-8091-58E485E19027}" type="datetimeFigureOut">
              <a:rPr lang="es-CO" smtClean="0"/>
              <a:t>1/11/2022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7F28A2D-81F2-428C-8BE9-3ADBA27EA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F0652D7-31BF-4392-8622-89805764C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231F-BC3A-4D0D-85C1-763BBED282E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30288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EC84BE-8EB6-48FB-9FE6-1F3450ECD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12FF2E6-2899-47D0-AC13-F30DCF9B92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E15837A-663B-4165-937A-1C96AE229B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DA2D1C4-F94C-4EEC-8BE6-BD8372628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82BDE-6A43-4AC8-8091-58E485E19027}" type="datetimeFigureOut">
              <a:rPr lang="es-CO" smtClean="0"/>
              <a:t>1/11/2022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B69B3DA-633B-4FC0-B303-DC5E00C80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E261E52-9724-4844-BD12-0900A80BD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231F-BC3A-4D0D-85C1-763BBED282E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42580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B90B12-1B64-4331-B0F2-132B06F24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3F196E2-105C-4519-B5F2-6916F86407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06D1F48-05CA-49AC-9640-396C27711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82BDE-6A43-4AC8-8091-58E485E19027}" type="datetimeFigureOut">
              <a:rPr lang="es-CO" smtClean="0"/>
              <a:t>1/11/2022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1E52C12-2553-4FD4-A5A1-2FF5ABDB2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C2E1E3-EF32-433F-9B8D-23B833B69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231F-BC3A-4D0D-85C1-763BBED282E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81657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9804FB7-8B24-4F4F-B9C0-DB5FA5141D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4A51EE1-9A7E-49A5-B9FE-8D9852ED0B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53C911-EB6C-4315-BF78-5B609C310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82BDE-6A43-4AC8-8091-58E485E19027}" type="datetimeFigureOut">
              <a:rPr lang="es-CO" smtClean="0"/>
              <a:t>1/11/2022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7C3DB8-13E7-4A55-9B2B-6C1EFF39F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0C9E708-2DD5-42BA-BE39-4EF61FCE9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7231F-BC3A-4D0D-85C1-763BBED282E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87900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079AB70-25AE-4506-AFCB-2C1D48262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06AA692-6026-4A85-998D-B92309D76C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53D8EA-43BA-41F0-A855-BF5CB4A413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D82BDE-6A43-4AC8-8091-58E485E19027}" type="datetimeFigureOut">
              <a:rPr lang="es-CO" smtClean="0"/>
              <a:t>1/11/2022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1446CB9-4016-43DD-AEF6-EABF31B20A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332BE6C-CEEC-4F0B-9EEE-CDA4379CC7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67231F-BC3A-4D0D-85C1-763BBED282E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32745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AB8CC3-07A1-4C82-8C27-6A961FE2F2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4462" y="2876806"/>
            <a:ext cx="9144000" cy="658716"/>
          </a:xfrm>
        </p:spPr>
        <p:txBody>
          <a:bodyPr>
            <a:noAutofit/>
          </a:bodyPr>
          <a:lstStyle/>
          <a:p>
            <a:r>
              <a:rPr lang="es-CO" sz="4400" b="1" dirty="0"/>
              <a:t>Política criminal, producción normativa y formación jurídica en la experiencia de fortalecimiento de la Justicia Restaurativa y Terapéutica hacia un modelo transformativo en Colombia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79C2A6F-4304-459A-958E-FC510B315D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48138"/>
            <a:ext cx="9144000" cy="1600199"/>
          </a:xfrm>
        </p:spPr>
        <p:txBody>
          <a:bodyPr>
            <a:normAutofit fontScale="92500" lnSpcReduction="10000"/>
          </a:bodyPr>
          <a:lstStyle/>
          <a:p>
            <a:r>
              <a:rPr lang="es-CO" sz="3000" b="1" cap="small" dirty="0"/>
              <a:t>Leonel Mauricio Peña Solano</a:t>
            </a:r>
          </a:p>
          <a:p>
            <a:r>
              <a:rPr lang="es-CO" dirty="0"/>
              <a:t>Magistrado Auxiliar del Consejo Superior de la Judicatura</a:t>
            </a:r>
          </a:p>
          <a:p>
            <a:r>
              <a:rPr lang="es-CO" dirty="0"/>
              <a:t>Coordinador de las Comisiones Redactoras para la Reforma del Código de la Infancia y la Adolescencia y la Ley general de Justicia Restaurativa y Terapéutica</a:t>
            </a:r>
          </a:p>
          <a:p>
            <a:endParaRPr lang="es-CO" dirty="0"/>
          </a:p>
        </p:txBody>
      </p:sp>
      <p:grpSp>
        <p:nvGrpSpPr>
          <p:cNvPr id="19" name="Grupo 18">
            <a:extLst>
              <a:ext uri="{FF2B5EF4-FFF2-40B4-BE49-F238E27FC236}">
                <a16:creationId xmlns:a16="http://schemas.microsoft.com/office/drawing/2014/main" id="{2B6B7B56-F917-4A4D-BA08-E06B65EDD77A}"/>
              </a:ext>
            </a:extLst>
          </p:cNvPr>
          <p:cNvGrpSpPr/>
          <p:nvPr/>
        </p:nvGrpSpPr>
        <p:grpSpPr>
          <a:xfrm>
            <a:off x="0" y="6049107"/>
            <a:ext cx="12191999" cy="808891"/>
            <a:chOff x="1166190" y="5803970"/>
            <a:chExt cx="11025810" cy="1054030"/>
          </a:xfrm>
        </p:grpSpPr>
        <p:pic>
          <p:nvPicPr>
            <p:cNvPr id="9" name="Gráfico 8">
              <a:extLst>
                <a:ext uri="{FF2B5EF4-FFF2-40B4-BE49-F238E27FC236}">
                  <a16:creationId xmlns:a16="http://schemas.microsoft.com/office/drawing/2014/main" id="{F2F8A2DF-B9D0-4605-B21B-88351AA976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382125" y="5819775"/>
              <a:ext cx="2809875" cy="1038225"/>
            </a:xfrm>
            <a:prstGeom prst="rect">
              <a:avLst/>
            </a:prstGeom>
          </p:spPr>
        </p:pic>
        <p:pic>
          <p:nvPicPr>
            <p:cNvPr id="11" name="Gráfico 10">
              <a:extLst>
                <a:ext uri="{FF2B5EF4-FFF2-40B4-BE49-F238E27FC236}">
                  <a16:creationId xmlns:a16="http://schemas.microsoft.com/office/drawing/2014/main" id="{80998D94-425C-4FD3-98A1-3FF089499B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6679095" y="5803970"/>
              <a:ext cx="3061046" cy="1038225"/>
            </a:xfrm>
            <a:prstGeom prst="rect">
              <a:avLst/>
            </a:prstGeom>
          </p:spPr>
        </p:pic>
        <p:pic>
          <p:nvPicPr>
            <p:cNvPr id="13" name="Gráfico 12">
              <a:extLst>
                <a:ext uri="{FF2B5EF4-FFF2-40B4-BE49-F238E27FC236}">
                  <a16:creationId xmlns:a16="http://schemas.microsoft.com/office/drawing/2014/main" id="{1B47829C-20E7-4123-B421-F2DEEF26FF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869220" y="5819775"/>
              <a:ext cx="2809875" cy="1038225"/>
            </a:xfrm>
            <a:prstGeom prst="rect">
              <a:avLst/>
            </a:prstGeom>
          </p:spPr>
        </p:pic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C10CF36A-8A3F-44CA-A48D-FE297340A1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1166190" y="5819775"/>
              <a:ext cx="3061046" cy="1038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71723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AB280C-1352-406E-A34E-50FCBC0E3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4730" y="3137144"/>
            <a:ext cx="8142539" cy="1085777"/>
          </a:xfrm>
        </p:spPr>
        <p:txBody>
          <a:bodyPr>
            <a:normAutofit fontScale="90000"/>
          </a:bodyPr>
          <a:lstStyle/>
          <a:p>
            <a:br>
              <a:rPr lang="es-CO" b="1" dirty="0"/>
            </a:br>
            <a:r>
              <a:rPr lang="es-CO" b="1" dirty="0"/>
              <a:t>El derecho penal actual ha mostrado sus límites y deficiencias para abordar de manera profunda e integral la multicausalidad que lleva al fenómeno delictivo.</a:t>
            </a:r>
            <a:br>
              <a:rPr lang="es-CO" b="1" dirty="0"/>
            </a:br>
            <a:br>
              <a:rPr lang="es-CO" b="1" dirty="0"/>
            </a:br>
            <a:endParaRPr lang="es-CO" b="1" dirty="0"/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DDB8700F-888B-4A0E-AF60-F3F14A435B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0" y="0"/>
            <a:ext cx="2644726" cy="2835146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7A7C18B9-2518-4A9B-ADEB-E213EE0935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47274" y="4022854"/>
            <a:ext cx="2644726" cy="283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393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AB280C-1352-406E-A34E-50FCBC0E3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4730" y="3137144"/>
            <a:ext cx="8142539" cy="1085777"/>
          </a:xfrm>
        </p:spPr>
        <p:txBody>
          <a:bodyPr>
            <a:normAutofit fontScale="90000"/>
          </a:bodyPr>
          <a:lstStyle/>
          <a:p>
            <a:br>
              <a:rPr lang="es-CO" b="1" dirty="0"/>
            </a:br>
            <a:r>
              <a:rPr lang="es-CO" b="1" dirty="0"/>
              <a:t>El Sistema Penitenciario ha sido construido desde el paradigma de la asepsia social y no el de la recuperación del sujeto, de la reconstrucción de su proyecto de vida y la necesaria recomposición de lazos sociales.</a:t>
            </a:r>
            <a:br>
              <a:rPr lang="es-CO" b="1" dirty="0"/>
            </a:br>
            <a:br>
              <a:rPr lang="es-CO" b="1" dirty="0"/>
            </a:br>
            <a:endParaRPr lang="es-CO" b="1" dirty="0"/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DDB8700F-888B-4A0E-AF60-F3F14A435B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0" y="0"/>
            <a:ext cx="2644726" cy="2835146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7A7C18B9-2518-4A9B-ADEB-E213EE0935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47274" y="4022854"/>
            <a:ext cx="2644726" cy="283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373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AB280C-1352-406E-A34E-50FCBC0E3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4730" y="3137144"/>
            <a:ext cx="8142539" cy="1085777"/>
          </a:xfrm>
        </p:spPr>
        <p:txBody>
          <a:bodyPr>
            <a:normAutofit fontScale="90000"/>
          </a:bodyPr>
          <a:lstStyle/>
          <a:p>
            <a:br>
              <a:rPr lang="es-CO" b="1" dirty="0"/>
            </a:br>
            <a:r>
              <a:rPr lang="es-CO" b="1" dirty="0"/>
              <a:t>La humanización es necesaria porque la arquitectura del sistema penitenciario no fue pensada en términos de garantías de derechos y generación de capacidades de transformación, sino de administración del “tiempo lineal” en el cumplimiento de la condena.</a:t>
            </a:r>
            <a:br>
              <a:rPr lang="es-CO" b="1" dirty="0"/>
            </a:br>
            <a:br>
              <a:rPr lang="es-CO" b="1" dirty="0"/>
            </a:br>
            <a:endParaRPr lang="es-CO" b="1" dirty="0"/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DDB8700F-888B-4A0E-AF60-F3F14A435B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0" y="0"/>
            <a:ext cx="2644726" cy="2835146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7A7C18B9-2518-4A9B-ADEB-E213EE0935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47274" y="4022854"/>
            <a:ext cx="2644726" cy="283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563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AB280C-1352-406E-A34E-50FCBC0E3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7372" y="2209828"/>
            <a:ext cx="8142539" cy="1085777"/>
          </a:xfrm>
        </p:spPr>
        <p:txBody>
          <a:bodyPr>
            <a:normAutofit fontScale="90000"/>
          </a:bodyPr>
          <a:lstStyle/>
          <a:p>
            <a:br>
              <a:rPr lang="es-CO" b="1" dirty="0"/>
            </a:br>
            <a:br>
              <a:rPr lang="es-CO" b="1" dirty="0"/>
            </a:br>
            <a:br>
              <a:rPr lang="es-CO" b="1" dirty="0"/>
            </a:br>
            <a:r>
              <a:rPr lang="es-CO" b="1" dirty="0"/>
              <a:t>Es necesario un modelo de justicia que busque seriamente la transformación del condenado y de las condiciones que pueden llevar a que la resocialización no sea ilusoria.</a:t>
            </a:r>
            <a:br>
              <a:rPr lang="es-CO" b="1" dirty="0"/>
            </a:br>
            <a:br>
              <a:rPr lang="es-CO" b="1" dirty="0"/>
            </a:br>
            <a:r>
              <a:rPr lang="es-CO" b="1" dirty="0"/>
              <a:t>La Justicia Terapéutica y la Justicia Restaurativa, completan el panorama de los modelos de justicia transformativa. </a:t>
            </a: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DDB8700F-888B-4A0E-AF60-F3F14A435B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0" y="0"/>
            <a:ext cx="2644726" cy="2835146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7A7C18B9-2518-4A9B-ADEB-E213EE0935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47274" y="4022854"/>
            <a:ext cx="2644726" cy="283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932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AB280C-1352-406E-A34E-50FCBC0E3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3316" y="2664178"/>
            <a:ext cx="8142539" cy="1085777"/>
          </a:xfrm>
        </p:spPr>
        <p:txBody>
          <a:bodyPr>
            <a:normAutofit fontScale="90000"/>
          </a:bodyPr>
          <a:lstStyle/>
          <a:p>
            <a:r>
              <a:rPr lang="es-CO" b="1" dirty="0"/>
              <a:t>¿De qué no hablamos cuando hacemos referencia a la Justicia Restaurativa y la Justicia Terapéutica?</a:t>
            </a: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DDB8700F-888B-4A0E-AF60-F3F14A435B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0" y="0"/>
            <a:ext cx="2644726" cy="2835146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7A7C18B9-2518-4A9B-ADEB-E213EE0935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47274" y="4022854"/>
            <a:ext cx="2644726" cy="283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3991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AF7BEC2-F45F-458C-A516-CD20428C9C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0830" y="1412080"/>
            <a:ext cx="9721948" cy="4351338"/>
          </a:xfrm>
        </p:spPr>
        <p:txBody>
          <a:bodyPr/>
          <a:lstStyle/>
          <a:p>
            <a:pPr marL="285750" indent="-285750">
              <a:buFontTx/>
              <a:buChar char="-"/>
            </a:pPr>
            <a:r>
              <a:rPr lang="es-CO" sz="4000" dirty="0"/>
              <a:t>NO ES JUSTICIA ADJUDICATIVA</a:t>
            </a:r>
          </a:p>
          <a:p>
            <a:pPr marL="285750" indent="-285750">
              <a:buFontTx/>
              <a:buChar char="-"/>
            </a:pPr>
            <a:r>
              <a:rPr lang="es-CO" sz="4000" dirty="0"/>
              <a:t>NO ES JUSTICIA RETRIBUTIVA</a:t>
            </a:r>
          </a:p>
          <a:p>
            <a:pPr marL="285750" indent="-285750">
              <a:buFontTx/>
              <a:buChar char="-"/>
            </a:pPr>
            <a:r>
              <a:rPr lang="es-CO" sz="4000" dirty="0"/>
              <a:t>NO IMPLICA IMPUNIDAD</a:t>
            </a:r>
          </a:p>
          <a:p>
            <a:pPr marL="285750" indent="-285750">
              <a:buFontTx/>
              <a:buChar char="-"/>
            </a:pPr>
            <a:r>
              <a:rPr lang="es-CO" sz="4000" dirty="0"/>
              <a:t>NO SON PROPIAMENTE MECANISMOS ALTERNATIVOS DE SOLUCIÓN DE CONFLICTOS</a:t>
            </a:r>
          </a:p>
          <a:p>
            <a:pPr marL="0" indent="0">
              <a:buNone/>
            </a:pPr>
            <a:endParaRPr lang="es-CO" dirty="0"/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D050B484-1715-4F7D-921C-88913547BEE3}"/>
              </a:ext>
            </a:extLst>
          </p:cNvPr>
          <p:cNvGrpSpPr/>
          <p:nvPr/>
        </p:nvGrpSpPr>
        <p:grpSpPr>
          <a:xfrm rot="5400000">
            <a:off x="-3024556" y="3024555"/>
            <a:ext cx="6858000" cy="808891"/>
            <a:chOff x="1166190" y="5803970"/>
            <a:chExt cx="11025810" cy="1054030"/>
          </a:xfrm>
        </p:grpSpPr>
        <p:pic>
          <p:nvPicPr>
            <p:cNvPr id="5" name="Gráfico 4">
              <a:extLst>
                <a:ext uri="{FF2B5EF4-FFF2-40B4-BE49-F238E27FC236}">
                  <a16:creationId xmlns:a16="http://schemas.microsoft.com/office/drawing/2014/main" id="{0F279EBE-89C8-4424-A7D5-E731DD2E2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382125" y="5819775"/>
              <a:ext cx="2809875" cy="1038225"/>
            </a:xfrm>
            <a:prstGeom prst="rect">
              <a:avLst/>
            </a:prstGeom>
          </p:spPr>
        </p:pic>
        <p:pic>
          <p:nvPicPr>
            <p:cNvPr id="6" name="Gráfico 5">
              <a:extLst>
                <a:ext uri="{FF2B5EF4-FFF2-40B4-BE49-F238E27FC236}">
                  <a16:creationId xmlns:a16="http://schemas.microsoft.com/office/drawing/2014/main" id="{CD0F6873-9F92-4C6F-8F00-57B465CDB1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6679095" y="5803970"/>
              <a:ext cx="3061046" cy="1038225"/>
            </a:xfrm>
            <a:prstGeom prst="rect">
              <a:avLst/>
            </a:prstGeom>
          </p:spPr>
        </p:pic>
        <p:pic>
          <p:nvPicPr>
            <p:cNvPr id="7" name="Gráfico 6">
              <a:extLst>
                <a:ext uri="{FF2B5EF4-FFF2-40B4-BE49-F238E27FC236}">
                  <a16:creationId xmlns:a16="http://schemas.microsoft.com/office/drawing/2014/main" id="{770A5BB7-A4DA-4150-9230-B6C53BAB8C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869220" y="5819775"/>
              <a:ext cx="2809875" cy="1038225"/>
            </a:xfrm>
            <a:prstGeom prst="rect">
              <a:avLst/>
            </a:prstGeom>
          </p:spPr>
        </p:pic>
        <p:pic>
          <p:nvPicPr>
            <p:cNvPr id="8" name="Gráfico 7">
              <a:extLst>
                <a:ext uri="{FF2B5EF4-FFF2-40B4-BE49-F238E27FC236}">
                  <a16:creationId xmlns:a16="http://schemas.microsoft.com/office/drawing/2014/main" id="{3F5CE2C6-9CA1-4F63-82A0-1A18C601B8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1166190" y="5819775"/>
              <a:ext cx="3061046" cy="1038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19025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AB280C-1352-406E-A34E-50FCBC0E3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3316" y="2664178"/>
            <a:ext cx="8142539" cy="1085777"/>
          </a:xfrm>
        </p:spPr>
        <p:txBody>
          <a:bodyPr>
            <a:normAutofit fontScale="90000"/>
          </a:bodyPr>
          <a:lstStyle/>
          <a:p>
            <a:r>
              <a:rPr lang="es-ES" b="1" dirty="0"/>
              <a:t>PROYECCIÓN DE LA JUSTICIA RESTAURATIVA Y TERAPÉUTICA HACIA LA JUSTICIA TRANSFORMATIVA</a:t>
            </a:r>
            <a:endParaRPr lang="es-CO" b="1" dirty="0"/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DDB8700F-888B-4A0E-AF60-F3F14A435B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0" y="0"/>
            <a:ext cx="2644726" cy="2835146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7A7C18B9-2518-4A9B-ADEB-E213EE0935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47274" y="4022854"/>
            <a:ext cx="2644726" cy="283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237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AB280C-1352-406E-A34E-50FCBC0E3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3316" y="2664178"/>
            <a:ext cx="8142539" cy="1085777"/>
          </a:xfrm>
        </p:spPr>
        <p:txBody>
          <a:bodyPr>
            <a:normAutofit fontScale="90000"/>
          </a:bodyPr>
          <a:lstStyle/>
          <a:p>
            <a:r>
              <a:rPr lang="es-ES" b="1" dirty="0"/>
              <a:t>LOS AVANCES DESDE LA REFORMA NORMATIVA, LA ARTICULACIÓN INTERINSTITUCIONAL Y LA POLÍTICA JUDICIAL</a:t>
            </a:r>
            <a:endParaRPr lang="es-CO" b="1" dirty="0"/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DDB8700F-888B-4A0E-AF60-F3F14A435B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0" y="0"/>
            <a:ext cx="2644726" cy="2835146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7A7C18B9-2518-4A9B-ADEB-E213EE0935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47274" y="4022854"/>
            <a:ext cx="2644726" cy="283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312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D07386-2A5F-4990-849E-28C91B0E7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1850" y="365125"/>
            <a:ext cx="9721949" cy="1325563"/>
          </a:xfrm>
        </p:spPr>
        <p:txBody>
          <a:bodyPr>
            <a:normAutofit fontScale="90000"/>
          </a:bodyPr>
          <a:lstStyle/>
          <a:p>
            <a:r>
              <a:rPr lang="es-ES" b="1" dirty="0"/>
              <a:t>AVANCES INTERINSTITUCIONALES, NORMATIVOS Y POLÍTICOS PARA PROFUNDIZAR LA JUSTICIA RESTAURATIVA Y TERAPÉUTICA</a:t>
            </a:r>
            <a:endParaRPr lang="es-CO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AF7BEC2-F45F-458C-A516-CD20428C9C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1850" y="2017986"/>
            <a:ext cx="9721948" cy="455322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es-ES" dirty="0"/>
          </a:p>
          <a:p>
            <a:r>
              <a:rPr lang="es-ES" dirty="0"/>
              <a:t>Implementación y extensión del Programa de Seguimiento Judicial al Tratamiento de Drogas.</a:t>
            </a:r>
          </a:p>
          <a:p>
            <a:r>
              <a:rPr lang="es-ES" dirty="0"/>
              <a:t>Protocolos de aplicación del enfoque de Justicia Restaurativa y Terapéutica e incorporación de resultados al proceso judicial</a:t>
            </a:r>
          </a:p>
          <a:p>
            <a:r>
              <a:rPr lang="es-ES" dirty="0"/>
              <a:t>Proyecto de Reforma al Código de la Infancia y la Adolescencia</a:t>
            </a:r>
          </a:p>
          <a:p>
            <a:r>
              <a:rPr lang="es-ES" dirty="0"/>
              <a:t>Proyecto de ley general de Justicia Restaurativa y Justicia Terapéutica (Ámbito penal y otras especialidades)</a:t>
            </a:r>
          </a:p>
          <a:p>
            <a:r>
              <a:rPr lang="es-ES" dirty="0"/>
              <a:t>Implementación de modelos de alternativas al encarcelamiento</a:t>
            </a:r>
          </a:p>
          <a:p>
            <a:pPr marL="0" indent="0">
              <a:buNone/>
            </a:pPr>
            <a:endParaRPr lang="es-CO" dirty="0"/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D050B484-1715-4F7D-921C-88913547BEE3}"/>
              </a:ext>
            </a:extLst>
          </p:cNvPr>
          <p:cNvGrpSpPr/>
          <p:nvPr/>
        </p:nvGrpSpPr>
        <p:grpSpPr>
          <a:xfrm rot="5400000">
            <a:off x="-3024556" y="3024555"/>
            <a:ext cx="6858000" cy="808891"/>
            <a:chOff x="1166190" y="5803970"/>
            <a:chExt cx="11025810" cy="1054030"/>
          </a:xfrm>
        </p:grpSpPr>
        <p:pic>
          <p:nvPicPr>
            <p:cNvPr id="5" name="Gráfico 4">
              <a:extLst>
                <a:ext uri="{FF2B5EF4-FFF2-40B4-BE49-F238E27FC236}">
                  <a16:creationId xmlns:a16="http://schemas.microsoft.com/office/drawing/2014/main" id="{0F279EBE-89C8-4424-A7D5-E731DD2E2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382125" y="5819775"/>
              <a:ext cx="2809875" cy="1038225"/>
            </a:xfrm>
            <a:prstGeom prst="rect">
              <a:avLst/>
            </a:prstGeom>
          </p:spPr>
        </p:pic>
        <p:pic>
          <p:nvPicPr>
            <p:cNvPr id="6" name="Gráfico 5">
              <a:extLst>
                <a:ext uri="{FF2B5EF4-FFF2-40B4-BE49-F238E27FC236}">
                  <a16:creationId xmlns:a16="http://schemas.microsoft.com/office/drawing/2014/main" id="{CD0F6873-9F92-4C6F-8F00-57B465CDB1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6679095" y="5803970"/>
              <a:ext cx="3061046" cy="1038225"/>
            </a:xfrm>
            <a:prstGeom prst="rect">
              <a:avLst/>
            </a:prstGeom>
          </p:spPr>
        </p:pic>
        <p:pic>
          <p:nvPicPr>
            <p:cNvPr id="7" name="Gráfico 6">
              <a:extLst>
                <a:ext uri="{FF2B5EF4-FFF2-40B4-BE49-F238E27FC236}">
                  <a16:creationId xmlns:a16="http://schemas.microsoft.com/office/drawing/2014/main" id="{770A5BB7-A4DA-4150-9230-B6C53BAB8C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869220" y="5819775"/>
              <a:ext cx="2809875" cy="1038225"/>
            </a:xfrm>
            <a:prstGeom prst="rect">
              <a:avLst/>
            </a:prstGeom>
          </p:spPr>
        </p:pic>
        <p:pic>
          <p:nvPicPr>
            <p:cNvPr id="8" name="Gráfico 7">
              <a:extLst>
                <a:ext uri="{FF2B5EF4-FFF2-40B4-BE49-F238E27FC236}">
                  <a16:creationId xmlns:a16="http://schemas.microsoft.com/office/drawing/2014/main" id="{3F5CE2C6-9CA1-4F63-82A0-1A18C601B8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1166190" y="5819775"/>
              <a:ext cx="3061046" cy="1038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97600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AB280C-1352-406E-A34E-50FCBC0E3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0861" y="3479965"/>
            <a:ext cx="8142539" cy="1085777"/>
          </a:xfrm>
        </p:spPr>
        <p:txBody>
          <a:bodyPr>
            <a:noAutofit/>
          </a:bodyPr>
          <a:lstStyle/>
          <a:p>
            <a:r>
              <a:rPr lang="es-ES" sz="3600" b="1" dirty="0"/>
              <a:t>LA REALIZACIÓN DE PROGRAMAS, PRÁCTICAS Y MECANISMOS DE JUSTICIA TERAPÉUTICA Y RESTAURATIVA, NOS PERMITE TENER UN DERECHO PENAL MÁS HUMANO.</a:t>
            </a:r>
            <a:br>
              <a:rPr lang="es-ES" sz="3600" b="1" dirty="0"/>
            </a:br>
            <a:br>
              <a:rPr lang="es-ES" sz="3600" b="1" dirty="0"/>
            </a:br>
            <a:r>
              <a:rPr lang="es-ES" sz="3600" b="1" dirty="0"/>
              <a:t>LA APLICACIÓN DE ENFOQUES RESTAURATIVOS Y TERAPÉUTICOS POR PARTE DE LOS FUNCIONARIOS JUDICIALES, NOS HACE MEJORES SERES HUMANOS.</a:t>
            </a:r>
            <a:endParaRPr lang="es-CO" sz="3600" b="1" dirty="0"/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DDB8700F-888B-4A0E-AF60-F3F14A435B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0" y="0"/>
            <a:ext cx="2644726" cy="2835146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7A7C18B9-2518-4A9B-ADEB-E213EE0935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47274" y="4022854"/>
            <a:ext cx="2644726" cy="283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5480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AB280C-1352-406E-A34E-50FCBC0E3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4730" y="3071802"/>
            <a:ext cx="8142539" cy="1085777"/>
          </a:xfrm>
        </p:spPr>
        <p:txBody>
          <a:bodyPr>
            <a:normAutofit fontScale="90000"/>
          </a:bodyPr>
          <a:lstStyle/>
          <a:p>
            <a:r>
              <a:rPr lang="es-ES" b="1" dirty="0"/>
              <a:t>CASO PARADIGMÁTICO Y OPORTUNIDAD INSTITUCIONAL:</a:t>
            </a:r>
            <a:br>
              <a:rPr lang="es-ES" b="1" dirty="0"/>
            </a:br>
            <a:br>
              <a:rPr lang="es-ES" b="1" dirty="0"/>
            </a:br>
            <a:r>
              <a:rPr lang="es-ES" b="1" dirty="0" err="1"/>
              <a:t>Inexequibilidad</a:t>
            </a:r>
            <a:r>
              <a:rPr lang="es-ES" b="1" dirty="0"/>
              <a:t> de la incorporación de la Cadena Perpetua en el Sistema Penal Colombiano e inclusión de los enfoques de JR &amp; JT en las finalidades de la pena</a:t>
            </a:r>
            <a:endParaRPr lang="es-CO" b="1" dirty="0"/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DDB8700F-888B-4A0E-AF60-F3F14A435B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0" y="0"/>
            <a:ext cx="2644726" cy="2835146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7A7C18B9-2518-4A9B-ADEB-E213EE0935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47274" y="4022854"/>
            <a:ext cx="2644726" cy="283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2656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AB280C-1352-406E-A34E-50FCBC0E3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4726" y="3039290"/>
            <a:ext cx="8142539" cy="1085777"/>
          </a:xfrm>
        </p:spPr>
        <p:txBody>
          <a:bodyPr>
            <a:noAutofit/>
          </a:bodyPr>
          <a:lstStyle/>
          <a:p>
            <a:r>
              <a:rPr lang="es-CO" sz="4000" b="1" dirty="0"/>
              <a:t>LEY 2098 DE 2021 (REGLAMENTA LA CADENA PERPETUA)</a:t>
            </a:r>
            <a:br>
              <a:rPr lang="es-CO" sz="4000" b="1" dirty="0"/>
            </a:br>
            <a:br>
              <a:rPr lang="es-CO" sz="4000" b="1" dirty="0"/>
            </a:br>
            <a:r>
              <a:rPr lang="es-CO" sz="4000" b="1" dirty="0"/>
              <a:t>SENTENCIA C-155/22</a:t>
            </a:r>
            <a:br>
              <a:rPr lang="es-CO" sz="4000" b="1" dirty="0"/>
            </a:br>
            <a:br>
              <a:rPr lang="es-CO" sz="4000" b="1" dirty="0"/>
            </a:br>
            <a:r>
              <a:rPr lang="es-CO" sz="4000" b="1" dirty="0"/>
              <a:t>- </a:t>
            </a:r>
            <a:r>
              <a:rPr lang="es-CO" sz="3600" b="1" dirty="0"/>
              <a:t>INEXEQUIBLES: 6, 7, 16, 19, 20, 21.</a:t>
            </a:r>
            <a:br>
              <a:rPr lang="es-CO" sz="3600" b="1" dirty="0"/>
            </a:br>
            <a:br>
              <a:rPr lang="es-CO" sz="3600" b="1" dirty="0"/>
            </a:br>
            <a:r>
              <a:rPr lang="es-CO" sz="3600" b="1" dirty="0"/>
              <a:t>- PARCIALMENTE INEXEQUIBLES: Título, 1, 2, 3, 4, 5, 9, 10, 11, 12, 13, 14, 15, 17, 18, 22, 23, 24, 25, 26.</a:t>
            </a:r>
            <a:br>
              <a:rPr lang="es-CO" sz="3600" b="1" dirty="0"/>
            </a:br>
            <a:br>
              <a:rPr lang="es-CO" sz="3600" b="1" dirty="0"/>
            </a:br>
            <a:r>
              <a:rPr lang="es-CO" sz="3600" b="1" dirty="0"/>
              <a:t>- EXEQUIBLES: 8, 27, 28.</a:t>
            </a: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DDB8700F-888B-4A0E-AF60-F3F14A435B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0" y="0"/>
            <a:ext cx="2644726" cy="2835146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7A7C18B9-2518-4A9B-ADEB-E213EE0935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47274" y="4022854"/>
            <a:ext cx="2644726" cy="283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2490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AB280C-1352-406E-A34E-50FCBC0E3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9840" y="2708785"/>
            <a:ext cx="8142539" cy="1085777"/>
          </a:xfrm>
        </p:spPr>
        <p:txBody>
          <a:bodyPr>
            <a:noAutofit/>
          </a:bodyPr>
          <a:lstStyle/>
          <a:p>
            <a:br>
              <a:rPr lang="es-CO" sz="3600" dirty="0"/>
            </a:br>
            <a:r>
              <a:rPr lang="es-CO" sz="3600" b="1" i="1" u="sng" dirty="0">
                <a:highlight>
                  <a:srgbClr val="FFFF00"/>
                </a:highlight>
              </a:rPr>
              <a:t>ART. 22 (Art. 459 inciso 3 de la Ley 906 de 2004): </a:t>
            </a:r>
            <a:br>
              <a:rPr lang="es-CO" sz="3200" b="1" dirty="0"/>
            </a:br>
            <a:br>
              <a:rPr lang="es-CO" sz="3200" b="1" dirty="0"/>
            </a:br>
            <a:r>
              <a:rPr lang="es-CO" sz="4000" b="1" dirty="0"/>
              <a:t>En el </a:t>
            </a:r>
            <a:r>
              <a:rPr lang="es-CO" sz="4000" b="1" u="sng" dirty="0"/>
              <a:t>tratamiento penitenciario </a:t>
            </a:r>
            <a:r>
              <a:rPr lang="es-CO" sz="4000" b="1" dirty="0"/>
              <a:t>será prioritaria la intervención de los equipos psicosociales de las entidades públicas y privadas que de mejor manera permitan alcanzar </a:t>
            </a:r>
            <a:r>
              <a:rPr lang="es-CO" sz="4000" b="1" u="sng" dirty="0"/>
              <a:t>los fines de la resocialización</a:t>
            </a:r>
            <a:r>
              <a:rPr lang="es-CO" sz="4000" b="1" dirty="0"/>
              <a:t> y </a:t>
            </a:r>
            <a:r>
              <a:rPr lang="es-CO" sz="4000" b="1" u="sng" dirty="0"/>
              <a:t>la protección a la persona condenada</a:t>
            </a:r>
            <a:r>
              <a:rPr lang="es-CO" sz="4000" b="1" dirty="0"/>
              <a:t>, mediante programas, prácticas y acciones dirigidas a facilitar </a:t>
            </a:r>
            <a:r>
              <a:rPr lang="es-CO" sz="4000" b="1" u="sng" dirty="0"/>
              <a:t>la justicia terapéutica y la justicia restaurativa</a:t>
            </a:r>
            <a:r>
              <a:rPr lang="es-CO" sz="4000" b="1" dirty="0"/>
              <a:t>.</a:t>
            </a:r>
            <a:endParaRPr lang="es-CO" sz="3600" b="1" dirty="0"/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DDB8700F-888B-4A0E-AF60-F3F14A435B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0" y="0"/>
            <a:ext cx="2644726" cy="2835146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7A7C18B9-2518-4A9B-ADEB-E213EE0935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47274" y="4022854"/>
            <a:ext cx="2644726" cy="283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46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AB280C-1352-406E-A34E-50FCBC0E3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3540" y="2937077"/>
            <a:ext cx="8142539" cy="1085777"/>
          </a:xfrm>
        </p:spPr>
        <p:txBody>
          <a:bodyPr>
            <a:noAutofit/>
          </a:bodyPr>
          <a:lstStyle/>
          <a:p>
            <a:r>
              <a:rPr lang="es-CO" b="1" dirty="0"/>
              <a:t>HITO NORMATIVO</a:t>
            </a:r>
            <a:br>
              <a:rPr lang="es-CO" sz="4000" b="1" dirty="0"/>
            </a:br>
            <a:br>
              <a:rPr lang="es-CO" sz="4000" b="1" dirty="0"/>
            </a:br>
            <a:r>
              <a:rPr lang="es-ES" sz="3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Acuerdo PCSJA22-11995 promulgado el día 8 de septiembre de 2022 por el Consejo Superior de la Judicatura, en el que </a:t>
            </a:r>
            <a:r>
              <a:rPr lang="es-ES" sz="360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se establece </a:t>
            </a:r>
            <a:r>
              <a:rPr lang="es-ES" sz="3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la “Reglamentación de peticiones de audiencias preliminares en el marco de la justicia restaurativa y terapéutica, en aplicación del principio de oportunidad”.</a:t>
            </a:r>
            <a:r>
              <a:rPr lang="es-CO" sz="3200" dirty="0">
                <a:effectLst/>
              </a:rPr>
              <a:t> </a:t>
            </a:r>
            <a:endParaRPr lang="es-CO" sz="3600" b="1" dirty="0"/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DDB8700F-888B-4A0E-AF60-F3F14A435B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0" y="0"/>
            <a:ext cx="2644726" cy="2835146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7A7C18B9-2518-4A9B-ADEB-E213EE0935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47274" y="4022854"/>
            <a:ext cx="2644726" cy="283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1102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AB280C-1352-406E-A34E-50FCBC0E3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3316" y="2664178"/>
            <a:ext cx="8142539" cy="1085777"/>
          </a:xfrm>
        </p:spPr>
        <p:txBody>
          <a:bodyPr>
            <a:normAutofit/>
          </a:bodyPr>
          <a:lstStyle/>
          <a:p>
            <a:pPr algn="ctr"/>
            <a:r>
              <a:rPr lang="es-CO" b="1" dirty="0"/>
              <a:t>GRACIAS</a:t>
            </a: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DDB8700F-888B-4A0E-AF60-F3F14A435B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0" y="0"/>
            <a:ext cx="2644726" cy="2835146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7A7C18B9-2518-4A9B-ADEB-E213EE0935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47274" y="4022854"/>
            <a:ext cx="2644726" cy="283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10011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5692</TotalTime>
  <Words>244</Words>
  <Application>Microsoft Office PowerPoint</Application>
  <PresentationFormat>Panorámica</PresentationFormat>
  <Paragraphs>28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Wingdings</vt:lpstr>
      <vt:lpstr>Tema de Office</vt:lpstr>
      <vt:lpstr>Política criminal, producción normativa y formación jurídica en la experiencia de fortalecimiento de la Justicia Restaurativa y Terapéutica hacia un modelo transformativo en Colombia</vt:lpstr>
      <vt:lpstr> El derecho penal actual ha mostrado sus límites y deficiencias para abordar de manera profunda e integral la multicausalidad que lleva al fenómeno delictivo.  </vt:lpstr>
      <vt:lpstr> El Sistema Penitenciario ha sido construido desde el paradigma de la asepsia social y no el de la recuperación del sujeto, de la reconstrucción de su proyecto de vida y la necesaria recomposición de lazos sociales.  </vt:lpstr>
      <vt:lpstr> La humanización es necesaria porque la arquitectura del sistema penitenciario no fue pensada en términos de garantías de derechos y generación de capacidades de transformación, sino de administración del “tiempo lineal” en el cumplimiento de la condena.  </vt:lpstr>
      <vt:lpstr>   Es necesario un modelo de justicia que busque seriamente la transformación del condenado y de las condiciones que pueden llevar a que la resocialización no sea ilusoria.  La Justicia Terapéutica y la Justicia Restaurativa, completan el panorama de los modelos de justicia transformativa. </vt:lpstr>
      <vt:lpstr>¿De qué no hablamos cuando hacemos referencia a la Justicia Restaurativa y la Justicia Terapéutica?</vt:lpstr>
      <vt:lpstr>Presentación de PowerPoint</vt:lpstr>
      <vt:lpstr>PROYECCIÓN DE LA JUSTICIA RESTAURATIVA Y TERAPÉUTICA HACIA LA JUSTICIA TRANSFORMATIVA</vt:lpstr>
      <vt:lpstr>LOS AVANCES DESDE LA REFORMA NORMATIVA, LA ARTICULACIÓN INTERINSTITUCIONAL Y LA POLÍTICA JUDICIAL</vt:lpstr>
      <vt:lpstr>AVANCES INTERINSTITUCIONALES, NORMATIVOS Y POLÍTICOS PARA PROFUNDIZAR LA JUSTICIA RESTAURATIVA Y TERAPÉUTICA</vt:lpstr>
      <vt:lpstr>LA REALIZACIÓN DE PROGRAMAS, PRÁCTICAS Y MECANISMOS DE JUSTICIA TERAPÉUTICA Y RESTAURATIVA, NOS PERMITE TENER UN DERECHO PENAL MÁS HUMANO.  LA APLICACIÓN DE ENFOQUES RESTAURATIVOS Y TERAPÉUTICOS POR PARTE DE LOS FUNCIONARIOS JUDICIALES, NOS HACE MEJORES SERES HUMANOS.</vt:lpstr>
      <vt:lpstr>CASO PARADIGMÁTICO Y OPORTUNIDAD INSTITUCIONAL:  Inexequibilidad de la incorporación de la Cadena Perpetua en el Sistema Penal Colombiano e inclusión de los enfoques de JR &amp; JT en las finalidades de la pena</vt:lpstr>
      <vt:lpstr>LEY 2098 DE 2021 (REGLAMENTA LA CADENA PERPETUA)  SENTENCIA C-155/22  - INEXEQUIBLES: 6, 7, 16, 19, 20, 21.  - PARCIALMENTE INEXEQUIBLES: Título, 1, 2, 3, 4, 5, 9, 10, 11, 12, 13, 14, 15, 17, 18, 22, 23, 24, 25, 26.  - EXEQUIBLES: 8, 27, 28.</vt:lpstr>
      <vt:lpstr> ART. 22 (Art. 459 inciso 3 de la Ley 906 de 2004):   En el tratamiento penitenciario será prioritaria la intervención de los equipos psicosociales de las entidades públicas y privadas que de mejor manera permitan alcanzar los fines de la resocialización y la protección a la persona condenada, mediante programas, prácticas y acciones dirigidas a facilitar la justicia terapéutica y la justicia restaurativa.</vt:lpstr>
      <vt:lpstr>HITO NORMATIVO  Acuerdo PCSJA22-11995 promulgado el día 8 de septiembre de 2022 por el Consejo Superior de la Judicatura, en el que se establece la “Reglamentación de peticiones de audiencias preliminares en el marco de la justicia restaurativa y terapéutica, en aplicación del principio de oportunidad”. </vt:lpstr>
      <vt:lpstr>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Francy Elena Montoya Arce</cp:lastModifiedBy>
  <cp:revision>12</cp:revision>
  <dcterms:created xsi:type="dcterms:W3CDTF">2022-06-01T20:23:04Z</dcterms:created>
  <dcterms:modified xsi:type="dcterms:W3CDTF">2022-11-01T19:39:57Z</dcterms:modified>
</cp:coreProperties>
</file>